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9" r:id="rId4"/>
    <p:sldId id="261" r:id="rId5"/>
    <p:sldId id="267" r:id="rId6"/>
    <p:sldId id="268" r:id="rId7"/>
    <p:sldId id="260" r:id="rId8"/>
    <p:sldId id="263" r:id="rId9"/>
    <p:sldId id="264" r:id="rId10"/>
    <p:sldId id="265" r:id="rId11"/>
    <p:sldId id="266" r:id="rId12"/>
    <p:sldId id="262" r:id="rId13"/>
  </p:sldIdLst>
  <p:sldSz cx="12192000" cy="6858000"/>
  <p:notesSz cx="6858000" cy="9144000"/>
  <p:defaultTextStyle>
    <a:defPPr>
      <a:defRPr lang="e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0827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820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8202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2199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73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550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415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407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58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4238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4586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F5EF90E-85E3-4268-9FA5-9391164FAFD4}" type="datetimeFigureOut">
              <a:rPr lang="ro-RO" smtClean="0"/>
              <a:t>15.02.2024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F47A4BC-48EC-46BA-B303-21CA6CB96A9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955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hNuJRRbq8E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5A4B2-268F-E2DF-EC26-497F6E32A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2444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57B05394-ADF9-10FD-1004-0B271C4AC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035" y="90359"/>
            <a:ext cx="9418320" cy="4041648"/>
          </a:xfrm>
        </p:spPr>
        <p:txBody>
          <a:bodyPr>
            <a:normAutofit/>
          </a:bodyPr>
          <a:lstStyle/>
          <a:p>
            <a:pPr algn="ctr"/>
            <a:r>
              <a:rPr lang="en" dirty="0" err="1"/>
              <a:t>Detection</a:t>
            </a:r>
            <a:r>
              <a:rPr lang="en" dirty="0"/>
              <a:t> </a:t>
            </a:r>
            <a:r>
              <a:rPr lang="en" dirty="0" err="1"/>
              <a:t>proximity </a:t>
            </a:r>
            <a:r>
              <a:rPr lang="en" dirty="0"/>
              <a:t>with </a:t>
            </a:r>
            <a:r>
              <a:rPr lang="en" dirty="0" err="1"/>
              <a:t>infrared sensor</a:t>
            </a:r>
            <a:endParaRPr lang="ro-RO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4E8E4-3A52-4B19-AFD7-B242CE61A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125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ubstituent conținut 4" descr="O imagine care conține text, captură de ecran, software, afișaj&#10;&#10;Descriere generată automat">
            <a:extLst>
              <a:ext uri="{FF2B5EF4-FFF2-40B4-BE49-F238E27FC236}">
                <a16:creationId xmlns:a16="http://schemas.microsoft.com/office/drawing/2014/main" id="{53AAE99C-494C-B9FD-755E-C69487008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9716" r="7729" b="10295"/>
          <a:stretch/>
        </p:blipFill>
        <p:spPr>
          <a:xfrm>
            <a:off x="137387" y="97686"/>
            <a:ext cx="6090834" cy="3291840"/>
          </a:xfrm>
        </p:spPr>
      </p:pic>
      <p:pic>
        <p:nvPicPr>
          <p:cNvPr id="7" name="Imagine 6" descr="O imagine care conține text, captură de ecran, software, afișaj&#10;&#10;Descriere generată automat">
            <a:extLst>
              <a:ext uri="{FF2B5EF4-FFF2-40B4-BE49-F238E27FC236}">
                <a16:creationId xmlns:a16="http://schemas.microsoft.com/office/drawing/2014/main" id="{AE3CF37F-4C5F-666A-4A38-B85E39E9B2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t="11182" r="7097" b="9678"/>
          <a:stretch/>
        </p:blipFill>
        <p:spPr>
          <a:xfrm>
            <a:off x="4906306" y="3475039"/>
            <a:ext cx="6261644" cy="3291840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43D4407F-276F-C033-7D89-1CDF5EF9D98B}"/>
              </a:ext>
            </a:extLst>
          </p:cNvPr>
          <p:cNvSpPr txBox="1"/>
          <p:nvPr/>
        </p:nvSpPr>
        <p:spPr>
          <a:xfrm>
            <a:off x="6921909" y="1481996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/>
              <a:t>Temperature chamber</a:t>
            </a:r>
            <a:endParaRPr lang="ro-RO" sz="2800" dirty="0"/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8D532CCF-FC9E-8534-D6CD-72A92FA46F58}"/>
              </a:ext>
            </a:extLst>
          </p:cNvPr>
          <p:cNvSpPr txBox="1"/>
          <p:nvPr/>
        </p:nvSpPr>
        <p:spPr>
          <a:xfrm>
            <a:off x="324465" y="4859349"/>
            <a:ext cx="3850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/>
              <a:t>The outside </a:t>
            </a:r>
            <a:endParaRPr lang="ro-RO" sz="2800" dirty="0"/>
          </a:p>
        </p:txBody>
      </p:sp>
      <p:cxnSp>
        <p:nvCxnSpPr>
          <p:cNvPr id="11" name="Conector drept cu săgeată 10">
            <a:extLst>
              <a:ext uri="{FF2B5EF4-FFF2-40B4-BE49-F238E27FC236}">
                <a16:creationId xmlns:a16="http://schemas.microsoft.com/office/drawing/2014/main" id="{A50BC773-74C0-CA38-E599-7DCF99CD6280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6228221" y="1743606"/>
            <a:ext cx="693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rept cu săgeată 13">
            <a:extLst>
              <a:ext uri="{FF2B5EF4-FFF2-40B4-BE49-F238E27FC236}">
                <a16:creationId xmlns:a16="http://schemas.microsoft.com/office/drawing/2014/main" id="{F5C890B1-FC80-80C7-5270-918C5A86E81D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4175199" y="5120959"/>
            <a:ext cx="73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7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ubstituent conținut 4" descr="O imagine care conține text, captură de ecran, software, Software multimedia&#10;&#10;Descriere generată automat">
            <a:extLst>
              <a:ext uri="{FF2B5EF4-FFF2-40B4-BE49-F238E27FC236}">
                <a16:creationId xmlns:a16="http://schemas.microsoft.com/office/drawing/2014/main" id="{0D455A25-C864-9CAB-1B29-D8EAC766F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8813" r="6077" b="8487"/>
          <a:stretch/>
        </p:blipFill>
        <p:spPr>
          <a:xfrm>
            <a:off x="208402" y="856986"/>
            <a:ext cx="10746110" cy="5809566"/>
          </a:xfrm>
        </p:spPr>
      </p:pic>
      <p:cxnSp>
        <p:nvCxnSpPr>
          <p:cNvPr id="7" name="Conector drept 6">
            <a:extLst>
              <a:ext uri="{FF2B5EF4-FFF2-40B4-BE49-F238E27FC236}">
                <a16:creationId xmlns:a16="http://schemas.microsoft.com/office/drawing/2014/main" id="{E0C27E1B-66B5-F6E1-1B4F-3D8200DA1870}"/>
              </a:ext>
            </a:extLst>
          </p:cNvPr>
          <p:cNvCxnSpPr>
            <a:cxnSpLocks/>
          </p:cNvCxnSpPr>
          <p:nvPr/>
        </p:nvCxnSpPr>
        <p:spPr>
          <a:xfrm>
            <a:off x="6921910" y="365760"/>
            <a:ext cx="0" cy="6251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rept cu săgeată 11">
            <a:extLst>
              <a:ext uri="{FF2B5EF4-FFF2-40B4-BE49-F238E27FC236}">
                <a16:creationId xmlns:a16="http://schemas.microsoft.com/office/drawing/2014/main" id="{D32C3BEA-BDE3-8899-5C00-220E2B5AAEF2}"/>
              </a:ext>
            </a:extLst>
          </p:cNvPr>
          <p:cNvCxnSpPr>
            <a:cxnSpLocks/>
          </p:cNvCxnSpPr>
          <p:nvPr/>
        </p:nvCxnSpPr>
        <p:spPr>
          <a:xfrm>
            <a:off x="6921910" y="708659"/>
            <a:ext cx="1258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rept cu săgeată 13">
            <a:extLst>
              <a:ext uri="{FF2B5EF4-FFF2-40B4-BE49-F238E27FC236}">
                <a16:creationId xmlns:a16="http://schemas.microsoft.com/office/drawing/2014/main" id="{E8235497-20A4-4A25-47FF-9D66CC3CFE75}"/>
              </a:ext>
            </a:extLst>
          </p:cNvPr>
          <p:cNvCxnSpPr>
            <a:cxnSpLocks/>
          </p:cNvCxnSpPr>
          <p:nvPr/>
        </p:nvCxnSpPr>
        <p:spPr>
          <a:xfrm flipH="1">
            <a:off x="5732206" y="708659"/>
            <a:ext cx="1189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tăText 21">
            <a:extLst>
              <a:ext uri="{FF2B5EF4-FFF2-40B4-BE49-F238E27FC236}">
                <a16:creationId xmlns:a16="http://schemas.microsoft.com/office/drawing/2014/main" id="{C1B78A28-15AB-A2E7-9D5F-D493980E04CE}"/>
              </a:ext>
            </a:extLst>
          </p:cNvPr>
          <p:cNvSpPr txBox="1"/>
          <p:nvPr/>
        </p:nvSpPr>
        <p:spPr>
          <a:xfrm>
            <a:off x="5018824" y="36576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Lights </a:t>
            </a:r>
            <a:r>
              <a:rPr lang="en" dirty="0" err="1"/>
              <a:t>up</a:t>
            </a:r>
            <a:endParaRPr lang="ro-RO" dirty="0"/>
          </a:p>
        </p:txBody>
      </p:sp>
      <p:sp>
        <p:nvSpPr>
          <p:cNvPr id="24" name="CasetăText 23">
            <a:extLst>
              <a:ext uri="{FF2B5EF4-FFF2-40B4-BE49-F238E27FC236}">
                <a16:creationId xmlns:a16="http://schemas.microsoft.com/office/drawing/2014/main" id="{43AF1BB1-4683-6DF2-22E1-5F04E25C38B1}"/>
              </a:ext>
            </a:extLst>
          </p:cNvPr>
          <p:cNvSpPr txBox="1"/>
          <p:nvPr/>
        </p:nvSpPr>
        <p:spPr>
          <a:xfrm>
            <a:off x="6921909" y="3657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Light </a:t>
            </a:r>
            <a:r>
              <a:rPr lang="en" dirty="0" err="1"/>
              <a:t>off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4747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E43BC0B-13AB-B478-5360-3254DCD1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915" y="2766219"/>
            <a:ext cx="9692640" cy="1325562"/>
          </a:xfrm>
        </p:spPr>
        <p:txBody>
          <a:bodyPr>
            <a:normAutofit/>
          </a:bodyPr>
          <a:lstStyle/>
          <a:p>
            <a:r>
              <a:rPr lang="en" sz="7200" dirty="0"/>
              <a:t>THANK YOU!</a:t>
            </a:r>
            <a:endParaRPr lang="ro-RO" sz="7200" dirty="0"/>
          </a:p>
        </p:txBody>
      </p:sp>
    </p:spTree>
    <p:extLst>
      <p:ext uri="{BB962C8B-B14F-4D97-AF65-F5344CB8AC3E}">
        <p14:creationId xmlns:p14="http://schemas.microsoft.com/office/powerpoint/2010/main" val="222724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0F74F9-E373-4883-A533-C80C53DE6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5FFFB-1163-4DA7-83B0-B8677ABB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457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117A05-2F4F-4370-A926-6191A5C3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ADB20020-48A3-BED7-794D-DA6CE9598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77" y="1236698"/>
            <a:ext cx="9951041" cy="43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23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F38199D-5E4D-79BC-4A9E-0DDBDBAA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17" y="-116572"/>
            <a:ext cx="9692640" cy="1325562"/>
          </a:xfrm>
        </p:spPr>
        <p:txBody>
          <a:bodyPr/>
          <a:lstStyle/>
          <a:p>
            <a:r>
              <a:rPr lang="en" dirty="0"/>
              <a:t>Operating principle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016044C-6E20-FA0E-D2E2-4722F3B3D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17" y="1481747"/>
            <a:ext cx="7056218" cy="5098589"/>
          </a:xfrm>
        </p:spPr>
        <p:txBody>
          <a:bodyPr/>
          <a:lstStyle/>
          <a:p>
            <a:pPr algn="just"/>
            <a:r>
              <a:rPr lang="en" dirty="0" err="1"/>
              <a:t>Can </a:t>
            </a:r>
            <a:r>
              <a:rPr lang="en" dirty="0"/>
              <a:t>be </a:t>
            </a:r>
            <a:r>
              <a:rPr lang="en" dirty="0" err="1"/>
              <a:t>used</a:t>
            </a:r>
            <a:r>
              <a:rPr lang="en" dirty="0"/>
              <a:t> </a:t>
            </a:r>
            <a:r>
              <a:rPr lang="en" dirty="0" err="1"/>
              <a:t>to</a:t>
            </a:r>
            <a:r>
              <a:rPr lang="en" dirty="0"/>
              <a:t> </a:t>
            </a:r>
            <a:r>
              <a:rPr lang="en" dirty="0" err="1"/>
              <a:t>measure</a:t>
            </a:r>
            <a:r>
              <a:rPr lang="en" dirty="0"/>
              <a:t> </a:t>
            </a:r>
            <a:r>
              <a:rPr lang="en" dirty="0" err="1"/>
              <a:t>the heat</a:t>
            </a:r>
            <a:r>
              <a:rPr lang="en" dirty="0"/>
              <a:t> </a:t>
            </a:r>
            <a:r>
              <a:rPr lang="en" dirty="0" err="1"/>
              <a:t>A</a:t>
            </a:r>
            <a:r>
              <a:rPr lang="en" dirty="0"/>
              <a:t> </a:t>
            </a:r>
            <a:r>
              <a:rPr lang="en" dirty="0" err="1"/>
              <a:t>object</a:t>
            </a:r>
            <a:r>
              <a:rPr lang="en" dirty="0"/>
              <a:t> </a:t>
            </a:r>
            <a:r>
              <a:rPr lang="en" dirty="0" err="1"/>
              <a:t>or</a:t>
            </a:r>
            <a:r>
              <a:rPr lang="en" dirty="0"/>
              <a:t> </a:t>
            </a:r>
            <a:r>
              <a:rPr lang="en" dirty="0" err="1"/>
              <a:t>for</a:t>
            </a:r>
            <a:r>
              <a:rPr lang="en" dirty="0"/>
              <a:t> </a:t>
            </a:r>
            <a:r>
              <a:rPr lang="en" dirty="0" err="1"/>
              <a:t>proximity </a:t>
            </a:r>
            <a:r>
              <a:rPr lang="en" dirty="0"/>
              <a:t>.</a:t>
            </a:r>
          </a:p>
          <a:p>
            <a:pPr algn="just"/>
            <a:r>
              <a:rPr lang="en" dirty="0"/>
              <a:t>Those </a:t>
            </a:r>
            <a:r>
              <a:rPr lang="en" dirty="0" err="1"/>
              <a:t>two</a:t>
            </a:r>
            <a:r>
              <a:rPr lang="en" dirty="0"/>
              <a:t> </a:t>
            </a:r>
            <a:r>
              <a:rPr lang="en" dirty="0" err="1"/>
              <a:t>element</a:t>
            </a:r>
            <a:r>
              <a:rPr lang="en" dirty="0"/>
              <a:t> </a:t>
            </a:r>
            <a:r>
              <a:rPr lang="en" dirty="0" err="1"/>
              <a:t>vital parts </a:t>
            </a:r>
            <a:r>
              <a:rPr lang="en" dirty="0"/>
              <a:t>of </a:t>
            </a:r>
            <a:r>
              <a:rPr lang="en" dirty="0" err="1"/>
              <a:t>the composition</a:t>
            </a:r>
            <a:r>
              <a:rPr lang="en" dirty="0"/>
              <a:t> </a:t>
            </a:r>
            <a:r>
              <a:rPr lang="en" dirty="0" err="1"/>
              <a:t>of this </a:t>
            </a:r>
            <a:r>
              <a:rPr lang="en" dirty="0"/>
              <a:t>sensor are:</a:t>
            </a:r>
          </a:p>
          <a:p>
            <a:pPr lvl="1" algn="just"/>
            <a:r>
              <a:rPr lang="en" dirty="0"/>
              <a:t>IR LED</a:t>
            </a:r>
          </a:p>
          <a:p>
            <a:pPr lvl="1" algn="just"/>
            <a:r>
              <a:rPr lang="en" dirty="0"/>
              <a:t>IR </a:t>
            </a:r>
            <a:r>
              <a:rPr lang="en" dirty="0" err="1"/>
              <a:t>photodiode</a:t>
            </a:r>
          </a:p>
          <a:p>
            <a:pPr algn="just"/>
            <a:r>
              <a:rPr lang="en" dirty="0" err="1"/>
              <a:t>IR </a:t>
            </a:r>
            <a:r>
              <a:rPr lang="en" dirty="0"/>
              <a:t>LED -&gt; </a:t>
            </a:r>
            <a:r>
              <a:rPr lang="en" dirty="0" err="1"/>
              <a:t>emitter </a:t>
            </a:r>
            <a:r>
              <a:rPr lang="en" dirty="0"/>
              <a:t>that </a:t>
            </a:r>
            <a:r>
              <a:rPr lang="en" dirty="0" err="1"/>
              <a:t>emits</a:t>
            </a:r>
            <a:r>
              <a:rPr lang="en" dirty="0"/>
              <a:t> IR </a:t>
            </a:r>
            <a:r>
              <a:rPr lang="en" dirty="0" err="1"/>
              <a:t>radiation</a:t>
            </a:r>
          </a:p>
          <a:p>
            <a:pPr algn="just"/>
            <a:r>
              <a:rPr lang="en" dirty="0" err="1"/>
              <a:t>photodiode </a:t>
            </a:r>
            <a:r>
              <a:rPr lang="en" dirty="0"/>
              <a:t>-&gt; </a:t>
            </a:r>
            <a:r>
              <a:rPr lang="en" dirty="0" err="1"/>
              <a:t>detects</a:t>
            </a:r>
            <a:r>
              <a:rPr lang="en" dirty="0"/>
              <a:t> </a:t>
            </a:r>
            <a:r>
              <a:rPr lang="en" dirty="0" err="1"/>
              <a:t>just</a:t>
            </a:r>
            <a:r>
              <a:rPr lang="en" dirty="0"/>
              <a:t> IR </a:t>
            </a:r>
            <a:r>
              <a:rPr lang="en" dirty="0" err="1"/>
              <a:t>radiation</a:t>
            </a:r>
          </a:p>
          <a:p>
            <a:pPr marL="274320" lvl="1" indent="0" algn="just">
              <a:buNone/>
            </a:pPr>
            <a:endParaRPr lang="en-GB" dirty="0"/>
          </a:p>
          <a:p>
            <a:pPr marL="274320" lvl="1" indent="0" algn="just">
              <a:buNone/>
            </a:pPr>
            <a:r>
              <a:rPr lang="en" dirty="0"/>
              <a:t>IR </a:t>
            </a:r>
            <a:r>
              <a:rPr lang="en" dirty="0" err="1"/>
              <a:t>emitter generates</a:t>
            </a:r>
            <a:r>
              <a:rPr lang="en" dirty="0"/>
              <a:t> </a:t>
            </a:r>
            <a:r>
              <a:rPr lang="en" dirty="0" err="1"/>
              <a:t>emission </a:t>
            </a:r>
            <a:r>
              <a:rPr lang="en" dirty="0"/>
              <a:t>of IR </a:t>
            </a:r>
            <a:r>
              <a:rPr lang="en" dirty="0" err="1"/>
              <a:t>radiation , when </a:t>
            </a:r>
            <a:r>
              <a:rPr lang="en" dirty="0"/>
              <a:t>these </a:t>
            </a:r>
            <a:r>
              <a:rPr lang="en" dirty="0" err="1"/>
              <a:t>I get to </a:t>
            </a:r>
            <a:r>
              <a:rPr lang="en" dirty="0"/>
              <a:t>the </a:t>
            </a:r>
            <a:r>
              <a:rPr lang="en" dirty="0" err="1"/>
              <a:t>point </a:t>
            </a:r>
            <a:r>
              <a:rPr lang="en" dirty="0"/>
              <a:t>, </a:t>
            </a:r>
            <a:r>
              <a:rPr lang="en" dirty="0" err="1"/>
              <a:t>part </a:t>
            </a:r>
            <a:r>
              <a:rPr lang="en" dirty="0"/>
              <a:t>of the </a:t>
            </a:r>
            <a:r>
              <a:rPr lang="en" dirty="0" err="1"/>
              <a:t>broadcast</a:t>
            </a:r>
            <a:r>
              <a:rPr lang="en" dirty="0"/>
              <a:t> </a:t>
            </a:r>
            <a:r>
              <a:rPr lang="en" dirty="0" err="1"/>
              <a:t>It is</a:t>
            </a:r>
            <a:r>
              <a:rPr lang="en" dirty="0"/>
              <a:t> </a:t>
            </a:r>
            <a:r>
              <a:rPr lang="en" dirty="0" err="1"/>
              <a:t>reflect</a:t>
            </a:r>
            <a:r>
              <a:rPr lang="en" dirty="0"/>
              <a:t> </a:t>
            </a:r>
            <a:r>
              <a:rPr lang="en" dirty="0" err="1"/>
              <a:t>back</a:t>
            </a:r>
            <a:r>
              <a:rPr lang="en" dirty="0"/>
              <a:t> </a:t>
            </a:r>
            <a:r>
              <a:rPr lang="en" dirty="0" err="1"/>
              <a:t>by</a:t>
            </a:r>
            <a:r>
              <a:rPr lang="en" dirty="0"/>
              <a:t> the IR </a:t>
            </a:r>
            <a:r>
              <a:rPr lang="en" dirty="0" err="1"/>
              <a:t>receiver </a:t>
            </a:r>
            <a:r>
              <a:rPr lang="en" dirty="0"/>
              <a:t>. Depending on the intensity the answer how well it was received RECEIVER the emissions , it will be decided what we will had at the exit the sensor . Better said , how much the IR photodiode will receive better radiation emissions , with that may a lot will grow the output voltage of the sensor .</a:t>
            </a:r>
          </a:p>
        </p:txBody>
      </p:sp>
      <p:pic>
        <p:nvPicPr>
          <p:cNvPr id="4" name="WhatsApp Video 2024-01-12 at 23.43.49_66775194">
            <a:hlinkClick r:id="" action="ppaction://media"/>
            <a:extLst>
              <a:ext uri="{FF2B5EF4-FFF2-40B4-BE49-F238E27FC236}">
                <a16:creationId xmlns:a16="http://schemas.microsoft.com/office/drawing/2014/main" id="{479E1F0B-BC7A-E154-A3E2-BF81E7A257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2516" y="3558671"/>
            <a:ext cx="3678697" cy="3021665"/>
          </a:xfrm>
          <a:prstGeom prst="rect">
            <a:avLst/>
          </a:prstGeom>
        </p:spPr>
      </p:pic>
      <p:pic>
        <p:nvPicPr>
          <p:cNvPr id="1026" name="Picture 2" descr="Infrared Proximity Sensor, Ir Proximity Sensor Online, Latest Price ...">
            <a:extLst>
              <a:ext uri="{FF2B5EF4-FFF2-40B4-BE49-F238E27FC236}">
                <a16:creationId xmlns:a16="http://schemas.microsoft.com/office/drawing/2014/main" id="{5551B751-C1F8-CDB0-FE7C-3956C2F91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026" y="70407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75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4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70F453-225F-3193-483D-C66C9DDC71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2336" y="0"/>
            <a:ext cx="10427328" cy="698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7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pic>
        <p:nvPicPr>
          <p:cNvPr id="4" name="Substituent conținut 3">
            <a:extLst>
              <a:ext uri="{FF2B5EF4-FFF2-40B4-BE49-F238E27FC236}">
                <a16:creationId xmlns:a16="http://schemas.microsoft.com/office/drawing/2014/main" id="{816CA326-D979-D26E-A77A-6506BB866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028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9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pic>
        <p:nvPicPr>
          <p:cNvPr id="4" name="Substituent conținut 3">
            <a:extLst>
              <a:ext uri="{FF2B5EF4-FFF2-40B4-BE49-F238E27FC236}">
                <a16:creationId xmlns:a16="http://schemas.microsoft.com/office/drawing/2014/main" id="{3109681C-B040-E54B-4824-901B224C5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97" t="39543" r="6442" b="21592"/>
          <a:stretch/>
        </p:blipFill>
        <p:spPr>
          <a:xfrm>
            <a:off x="720527" y="285136"/>
            <a:ext cx="10360428" cy="631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4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C5A5C74-2F5B-B96D-6794-2B8B6F7A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46" y="-127146"/>
            <a:ext cx="6346351" cy="1606948"/>
          </a:xfrm>
        </p:spPr>
        <p:txBody>
          <a:bodyPr>
            <a:normAutofit/>
          </a:bodyPr>
          <a:lstStyle/>
          <a:p>
            <a:r>
              <a:rPr lang="en" dirty="0"/>
              <a:t>Difficulty ENCOUNTERED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9970E37-F2C8-C3DA-99C1-987930901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46" y="1882877"/>
            <a:ext cx="6973060" cy="4298795"/>
          </a:xfrm>
        </p:spPr>
        <p:txBody>
          <a:bodyPr>
            <a:normAutofit lnSpcReduction="10000"/>
          </a:bodyPr>
          <a:lstStyle/>
          <a:p>
            <a:pPr algn="just"/>
            <a:r>
              <a:rPr lang="en" dirty="0"/>
              <a:t>If </a:t>
            </a:r>
            <a:r>
              <a:rPr lang="en" dirty="0" err="1"/>
              <a:t>we put</a:t>
            </a:r>
            <a:r>
              <a:rPr lang="en" dirty="0"/>
              <a:t> </a:t>
            </a:r>
            <a:r>
              <a:rPr lang="en" dirty="0" err="1"/>
              <a:t>pure</a:t>
            </a:r>
            <a:r>
              <a:rPr lang="en" dirty="0"/>
              <a:t> </a:t>
            </a:r>
            <a:r>
              <a:rPr lang="en" dirty="0" err="1"/>
              <a:t>and</a:t>
            </a:r>
            <a:r>
              <a:rPr lang="en" dirty="0"/>
              <a:t> </a:t>
            </a:r>
            <a:r>
              <a:rPr lang="en" dirty="0" err="1"/>
              <a:t>simple</a:t>
            </a:r>
            <a:r>
              <a:rPr lang="en" dirty="0"/>
              <a:t> </a:t>
            </a:r>
            <a:r>
              <a:rPr lang="en" dirty="0" err="1"/>
              <a:t>transmitter</a:t>
            </a:r>
            <a:r>
              <a:rPr lang="en" dirty="0"/>
              <a:t> </a:t>
            </a:r>
            <a:r>
              <a:rPr lang="en" dirty="0" err="1"/>
              <a:t>next to </a:t>
            </a:r>
            <a:r>
              <a:rPr lang="en" dirty="0"/>
              <a:t>the receiver </a:t>
            </a:r>
            <a:r>
              <a:rPr lang="en" dirty="0" err="1"/>
              <a:t>then</a:t>
            </a:r>
            <a:r>
              <a:rPr lang="en" dirty="0"/>
              <a:t> </a:t>
            </a:r>
            <a:r>
              <a:rPr lang="en" dirty="0" err="1"/>
              <a:t>RECEIVER</a:t>
            </a:r>
            <a:r>
              <a:rPr lang="en" dirty="0"/>
              <a:t> </a:t>
            </a:r>
            <a:r>
              <a:rPr lang="en" dirty="0" err="1"/>
              <a:t>will</a:t>
            </a:r>
            <a:r>
              <a:rPr lang="en" dirty="0"/>
              <a:t> </a:t>
            </a:r>
            <a:r>
              <a:rPr lang="en" dirty="0" err="1"/>
              <a:t>the first ones</a:t>
            </a:r>
            <a:r>
              <a:rPr lang="en" dirty="0"/>
              <a:t> </a:t>
            </a:r>
            <a:r>
              <a:rPr lang="en" dirty="0" err="1"/>
              <a:t>the radiation </a:t>
            </a:r>
            <a:r>
              <a:rPr lang="en" dirty="0"/>
              <a:t>from </a:t>
            </a:r>
            <a:r>
              <a:rPr lang="en" dirty="0" err="1"/>
              <a:t>the emitter </a:t>
            </a:r>
            <a:r>
              <a:rPr lang="en" dirty="0"/>
              <a:t>continuously </a:t>
            </a:r>
            <a:r>
              <a:rPr lang="en" dirty="0" err="1"/>
              <a:t>and</a:t>
            </a:r>
            <a:r>
              <a:rPr lang="en" dirty="0"/>
              <a:t> </a:t>
            </a:r>
            <a:r>
              <a:rPr lang="en" dirty="0" err="1"/>
              <a:t>so</a:t>
            </a:r>
            <a:r>
              <a:rPr lang="en" dirty="0"/>
              <a:t> </a:t>
            </a:r>
            <a:r>
              <a:rPr lang="en" dirty="0" err="1"/>
              <a:t>will</a:t>
            </a:r>
            <a:r>
              <a:rPr lang="en" dirty="0"/>
              <a:t> </a:t>
            </a:r>
            <a:r>
              <a:rPr lang="en" dirty="0" err="1"/>
              <a:t>signal </a:t>
            </a:r>
            <a:r>
              <a:rPr lang="en" dirty="0"/>
              <a:t>as an </a:t>
            </a:r>
            <a:r>
              <a:rPr lang="en" dirty="0" err="1"/>
              <a:t>object</a:t>
            </a:r>
            <a:r>
              <a:rPr lang="en" dirty="0"/>
              <a:t> </a:t>
            </a:r>
            <a:r>
              <a:rPr lang="en" dirty="0" err="1"/>
              <a:t>It is</a:t>
            </a:r>
            <a:r>
              <a:rPr lang="en" dirty="0"/>
              <a:t> </a:t>
            </a:r>
            <a:r>
              <a:rPr lang="en" dirty="0" err="1"/>
              <a:t>detected </a:t>
            </a:r>
            <a:r>
              <a:rPr lang="en" dirty="0"/>
              <a:t>. </a:t>
            </a:r>
            <a:r>
              <a:rPr lang="en" dirty="0" err="1"/>
              <a:t>For</a:t>
            </a:r>
            <a:r>
              <a:rPr lang="en" dirty="0"/>
              <a:t> </a:t>
            </a:r>
            <a:r>
              <a:rPr lang="en" dirty="0" err="1"/>
              <a:t>solution</a:t>
            </a:r>
            <a:r>
              <a:rPr lang="en" dirty="0"/>
              <a:t> </a:t>
            </a:r>
            <a:r>
              <a:rPr lang="en" dirty="0" err="1"/>
              <a:t>of This</a:t>
            </a:r>
            <a:r>
              <a:rPr lang="en" dirty="0"/>
              <a:t> I put </a:t>
            </a:r>
            <a:r>
              <a:rPr lang="en" dirty="0" err="1"/>
              <a:t>problems on the receiver as in the picture </a:t>
            </a:r>
            <a:r>
              <a:rPr lang="en" dirty="0"/>
              <a:t>.</a:t>
            </a:r>
          </a:p>
          <a:p>
            <a:pPr algn="just"/>
            <a:r>
              <a:rPr lang="en" dirty="0"/>
              <a:t>If we use only one Transmitter then RECEIVER will receive may hard the radiations because it matters very a lot angle from the two components. For solution of this problems I used 4 IR LEDs .</a:t>
            </a:r>
          </a:p>
          <a:p>
            <a:pPr algn="just"/>
            <a:r>
              <a:rPr lang="en" dirty="0"/>
              <a:t>counts a lot and the type of material approaching the senor . Somehow it reacts to a matte material and differently to a glossy material .</a:t>
            </a:r>
          </a:p>
          <a:p>
            <a:pPr algn="just"/>
            <a:r>
              <a:rPr lang="en" dirty="0"/>
              <a:t>Also and the temperature influences the quality results the sensor .</a:t>
            </a:r>
            <a:endParaRPr lang="ro-RO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A53059-D7B9-4249-ACFA-426AA0C6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2216" y="599768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4" descr="O imagine care conține persoană, cui, deget, deget mare&#10;&#10;Descriere generată automat">
            <a:extLst>
              <a:ext uri="{FF2B5EF4-FFF2-40B4-BE49-F238E27FC236}">
                <a16:creationId xmlns:a16="http://schemas.microsoft.com/office/drawing/2014/main" id="{B220BE60-484E-11C5-F7C3-0F182F4DA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0" t="46308" r="29164" b="24445"/>
          <a:stretch/>
        </p:blipFill>
        <p:spPr>
          <a:xfrm>
            <a:off x="7926237" y="822905"/>
            <a:ext cx="2379799" cy="21199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30AD75-6717-4566-9CA9-25308C059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2216" y="3688130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ine 6" descr="O imagine care conține Inginerie electronică, Cabluri electrice, electronice, cablu&#10;&#10;Descriere generată automat">
            <a:extLst>
              <a:ext uri="{FF2B5EF4-FFF2-40B4-BE49-F238E27FC236}">
                <a16:creationId xmlns:a16="http://schemas.microsoft.com/office/drawing/2014/main" id="{84A89030-25A3-2EAA-DEAA-CBCE7AB22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t="50000" r="26679" b="14480"/>
          <a:stretch/>
        </p:blipFill>
        <p:spPr>
          <a:xfrm>
            <a:off x="7926237" y="3914680"/>
            <a:ext cx="2379799" cy="211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A0A9C38-B0FE-FD5E-8F8B-B0C5D52F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" sz="5400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edia online 6" title="Parking senzor with IR Senzor">
            <a:hlinkClick r:id="" action="ppaction://media"/>
            <a:extLst>
              <a:ext uri="{FF2B5EF4-FFF2-40B4-BE49-F238E27FC236}">
                <a16:creationId xmlns:a16="http://schemas.microsoft.com/office/drawing/2014/main" id="{AD3A3EE5-A93A-BEA1-EAA1-DAE2C567F12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44183" y="0"/>
            <a:ext cx="9925458" cy="5105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BF6BF46-AABC-026A-F2DA-AE2A088F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808" y="-408378"/>
            <a:ext cx="9692640" cy="1325562"/>
          </a:xfrm>
        </p:spPr>
        <p:txBody>
          <a:bodyPr/>
          <a:lstStyle/>
          <a:p>
            <a:r>
              <a:rPr lang="en" dirty="0"/>
              <a:t>Result</a:t>
            </a:r>
            <a:endParaRPr lang="ro-RO" dirty="0"/>
          </a:p>
        </p:txBody>
      </p:sp>
      <p:pic>
        <p:nvPicPr>
          <p:cNvPr id="5" name="Imagine 4" descr="O imagine care conține text, captură de ecran, software, Software multimedia&#10;&#10;Descriere generată automat">
            <a:extLst>
              <a:ext uri="{FF2B5EF4-FFF2-40B4-BE49-F238E27FC236}">
                <a16:creationId xmlns:a16="http://schemas.microsoft.com/office/drawing/2014/main" id="{9EED4108-23AD-0BB5-EF65-70CC93838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" t="9884" r="6774" b="9884"/>
          <a:stretch/>
        </p:blipFill>
        <p:spPr>
          <a:xfrm>
            <a:off x="217153" y="3471932"/>
            <a:ext cx="6022041" cy="3200400"/>
          </a:xfrm>
          <a:prstGeom prst="rect">
            <a:avLst/>
          </a:prstGeom>
        </p:spPr>
      </p:pic>
      <p:pic>
        <p:nvPicPr>
          <p:cNvPr id="7" name="Imagine 6" descr="O imagine care conține text, captură de ecran, software, afișaj&#10;&#10;Descriere generată automat">
            <a:extLst>
              <a:ext uri="{FF2B5EF4-FFF2-40B4-BE49-F238E27FC236}">
                <a16:creationId xmlns:a16="http://schemas.microsoft.com/office/drawing/2014/main" id="{390647DC-D1CD-46B2-DF08-8A3D7EF5D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11135" r="7445" b="9884"/>
          <a:stretch/>
        </p:blipFill>
        <p:spPr>
          <a:xfrm>
            <a:off x="5017493" y="185669"/>
            <a:ext cx="6121274" cy="3200400"/>
          </a:xfrm>
          <a:prstGeom prst="rect">
            <a:avLst/>
          </a:prstGeom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D2B881AF-8819-424F-C0F4-1AAB95B16DFB}"/>
              </a:ext>
            </a:extLst>
          </p:cNvPr>
          <p:cNvSpPr txBox="1"/>
          <p:nvPr/>
        </p:nvSpPr>
        <p:spPr>
          <a:xfrm>
            <a:off x="7185097" y="4887466"/>
            <a:ext cx="2680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 err="1"/>
              <a:t>Glossy </a:t>
            </a:r>
            <a:endParaRPr lang="ro-RO" sz="2800" dirty="0"/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0B8E39E6-EDD3-B376-9804-65FBED12FB97}"/>
              </a:ext>
            </a:extLst>
          </p:cNvPr>
          <p:cNvSpPr txBox="1"/>
          <p:nvPr/>
        </p:nvSpPr>
        <p:spPr>
          <a:xfrm>
            <a:off x="1851656" y="1667882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/>
              <a:t>Mat material</a:t>
            </a:r>
            <a:endParaRPr lang="en-GB" dirty="0"/>
          </a:p>
        </p:txBody>
      </p:sp>
      <p:cxnSp>
        <p:nvCxnSpPr>
          <p:cNvPr id="13" name="Conector drept cu săgeată 12">
            <a:extLst>
              <a:ext uri="{FF2B5EF4-FFF2-40B4-BE49-F238E27FC236}">
                <a16:creationId xmlns:a16="http://schemas.microsoft.com/office/drawing/2014/main" id="{B6F03A5C-7D4C-0336-88C8-166C36817594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4238848" y="1785869"/>
            <a:ext cx="778645" cy="14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rept cu săgeată 15">
            <a:extLst>
              <a:ext uri="{FF2B5EF4-FFF2-40B4-BE49-F238E27FC236}">
                <a16:creationId xmlns:a16="http://schemas.microsoft.com/office/drawing/2014/main" id="{FD2A0710-8296-9F8B-B3AE-65AE6DF76196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 flipV="1">
            <a:off x="6239194" y="5072132"/>
            <a:ext cx="945903" cy="7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56057"/>
      </p:ext>
    </p:extLst>
  </p:cSld>
  <p:clrMapOvr>
    <a:masterClrMapping/>
  </p:clrMapOvr>
</p:sld>
</file>

<file path=ppt/theme/theme1.xml><?xml version="1.0" encoding="utf-8"?>
<a:theme xmlns:a="http://schemas.openxmlformats.org/drawingml/2006/main" name="Vizualizare">
  <a:themeElements>
    <a:clrScheme name="Vizualizar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zualizar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zualizar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Vizualizare</Template>
  <TotalTime>1034</TotalTime>
  <Words>278</Words>
  <Application>Microsoft Office PowerPoint</Application>
  <PresentationFormat>Ecran lat</PresentationFormat>
  <Paragraphs>24</Paragraphs>
  <Slides>12</Slides>
  <Notes>0</Notes>
  <HiddenSlides>0</HiddenSlides>
  <MMClips>2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Wingdings 2</vt:lpstr>
      <vt:lpstr>Vizualizare</vt:lpstr>
      <vt:lpstr>Detection proximity with infrared sensor</vt:lpstr>
      <vt:lpstr>Prezentare PowerPoint</vt:lpstr>
      <vt:lpstr>Operating principle</vt:lpstr>
      <vt:lpstr>Prezentare PowerPoint</vt:lpstr>
      <vt:lpstr>Prezentare PowerPoint</vt:lpstr>
      <vt:lpstr>Prezentare PowerPoint</vt:lpstr>
      <vt:lpstr>Difficulty ENCOUNTERED</vt:lpstr>
      <vt:lpstr>Function</vt:lpstr>
      <vt:lpstr>Result</vt:lpstr>
      <vt:lpstr>Prezentare PowerPoint</vt:lpstr>
      <vt:lpstr>Prezentare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Masurarea distantei si a proximitatii cu sensor infrarosu</dc:title>
  <dc:creator>Samuel Ionesi</dc:creator>
  <cp:lastModifiedBy>Samuel Ionesi</cp:lastModifiedBy>
  <cp:revision>10</cp:revision>
  <dcterms:created xsi:type="dcterms:W3CDTF">2024-01-10T12:47:09Z</dcterms:created>
  <dcterms:modified xsi:type="dcterms:W3CDTF">2024-02-15T21:28:45Z</dcterms:modified>
</cp:coreProperties>
</file>